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76" r:id="rId3"/>
    <p:sldId id="277" r:id="rId4"/>
    <p:sldId id="274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4228">
          <p15:clr>
            <a:srgbClr val="A4A3A4"/>
          </p15:clr>
        </p15:guide>
        <p15:guide id="4" pos="56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9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272" y="108"/>
      </p:cViewPr>
      <p:guideLst>
        <p:guide orient="horz" pos="2160"/>
        <p:guide pos="2880"/>
        <p:guide orient="horz" pos="4228"/>
        <p:guide pos="562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</c:v>
                </c:pt>
                <c:pt idx="1">
                  <c:v>2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EDD-BA47-894F-1DC1DA24D0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8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6EDD-BA47-894F-1DC1DA24D0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9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6EDD-BA47-894F-1DC1DA24D06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10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6EDD-BA47-894F-1DC1DA24D06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11</c:v>
                </c:pt>
                <c:pt idx="1">
                  <c:v>6</c:v>
                </c:pt>
                <c:pt idx="2">
                  <c:v>6</c:v>
                </c:pt>
                <c:pt idx="3">
                  <c:v>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6EDD-BA47-894F-1DC1DA24D062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12</c:v>
                </c:pt>
                <c:pt idx="1">
                  <c:v>7</c:v>
                </c:pt>
                <c:pt idx="2">
                  <c:v>7</c:v>
                </c:pt>
                <c:pt idx="3">
                  <c:v>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6EDD-BA47-894F-1DC1DA24D0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69040824"/>
        <c:axId val="469041216"/>
      </c:barChart>
      <c:catAx>
        <c:axId val="469040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9041216"/>
        <c:crosses val="autoZero"/>
        <c:auto val="1"/>
        <c:lblAlgn val="ctr"/>
        <c:lblOffset val="100"/>
        <c:noMultiLvlLbl val="0"/>
      </c:catAx>
      <c:valAx>
        <c:axId val="46904121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tx1">
                  <a:tint val="7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9040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90082265452112598"/>
          <c:y val="0.121270750265104"/>
          <c:w val="9.9177345478873996E-2"/>
          <c:h val="0.668404296685137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0" dirty="0">
                <a:solidFill>
                  <a:schemeClr val="tx1"/>
                </a:solidFill>
              </a:rPr>
              <a:t>Pie Chart Option 1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F22C-E341-9B6C-1A925208DB3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22C-E341-9B6C-1A925208DB3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F22C-E341-9B6C-1A925208DB3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22C-E341-9B6C-1A925208DB3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F22C-E341-9B6C-1A925208DB3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>
                <a:effectLst/>
              </a:rPr>
              <a:t>Pie Chart Option 1</a:t>
            </a:r>
            <a:endParaRPr lang="en-US" b="0" dirty="0">
              <a:effectLst/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0-CB67-F14E-A279-A7B3AFC0AA2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B67-F14E-A279-A7B3AFC0AA2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CB67-F14E-A279-A7B3AFC0AA2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B67-F14E-A279-A7B3AFC0AA22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CB67-F14E-A279-A7B3AFC0AA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514F0A-43F7-4C3A-B573-CE755B04291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D4F93BD9-F31C-413D-B32B-4C7890F0806D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1</a:t>
          </a:r>
        </a:p>
      </dgm:t>
    </dgm:pt>
    <dgm:pt modelId="{4ADE79C0-BBB3-431F-8088-DFEB93457D4C}" type="parTrans" cxnId="{A69D996A-B5CE-4C38-8FAB-E080D5348424}">
      <dgm:prSet/>
      <dgm:spPr/>
      <dgm:t>
        <a:bodyPr/>
        <a:lstStyle/>
        <a:p>
          <a:endParaRPr lang="en-US"/>
        </a:p>
      </dgm:t>
    </dgm:pt>
    <dgm:pt modelId="{D35D91DA-EEEC-4299-930E-B00EE991CD3E}" type="sibTrans" cxnId="{A69D996A-B5CE-4C38-8FAB-E080D5348424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B860ACB9-2CBA-415F-B3FE-49CE6EDC5F44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2</a:t>
          </a:r>
        </a:p>
      </dgm:t>
    </dgm:pt>
    <dgm:pt modelId="{10ADE89C-F15D-48C9-B546-228D98D45CFF}" type="parTrans" cxnId="{BD9C666A-60C1-4092-9726-9E48126C7D87}">
      <dgm:prSet/>
      <dgm:spPr/>
      <dgm:t>
        <a:bodyPr/>
        <a:lstStyle/>
        <a:p>
          <a:endParaRPr lang="en-US"/>
        </a:p>
      </dgm:t>
    </dgm:pt>
    <dgm:pt modelId="{EB0A3866-7D49-434E-9C2E-B70F301F0618}" type="sibTrans" cxnId="{BD9C666A-60C1-4092-9726-9E48126C7D87}">
      <dgm:prSet/>
      <dgm:spPr>
        <a:solidFill>
          <a:schemeClr val="accent2"/>
        </a:solidFill>
      </dgm:spPr>
      <dgm:t>
        <a:bodyPr/>
        <a:lstStyle/>
        <a:p>
          <a:endParaRPr lang="en-US"/>
        </a:p>
      </dgm:t>
    </dgm:pt>
    <dgm:pt modelId="{9EEBE39D-E131-4364-9EE4-502C5D6405C5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US" sz="3000" dirty="0"/>
            <a:t>Box 3</a:t>
          </a:r>
        </a:p>
      </dgm:t>
    </dgm:pt>
    <dgm:pt modelId="{E6E863C1-4F11-44C1-A2A8-E310C8BA5439}" type="parTrans" cxnId="{63E5E3B0-6AD4-475B-9973-97DB5683D280}">
      <dgm:prSet/>
      <dgm:spPr/>
      <dgm:t>
        <a:bodyPr/>
        <a:lstStyle/>
        <a:p>
          <a:endParaRPr lang="en-US"/>
        </a:p>
      </dgm:t>
    </dgm:pt>
    <dgm:pt modelId="{C6A97136-82AB-4B95-882E-1EAC3CCBADC4}" type="sibTrans" cxnId="{63E5E3B0-6AD4-475B-9973-97DB5683D280}">
      <dgm:prSet/>
      <dgm:spPr/>
      <dgm:t>
        <a:bodyPr/>
        <a:lstStyle/>
        <a:p>
          <a:endParaRPr lang="en-US"/>
        </a:p>
      </dgm:t>
    </dgm:pt>
    <dgm:pt modelId="{D07D052C-9134-43B6-A6E0-9B297AD1D60A}" type="pres">
      <dgm:prSet presAssocID="{C8514F0A-43F7-4C3A-B573-CE755B042910}" presName="Name0" presStyleCnt="0">
        <dgm:presLayoutVars>
          <dgm:dir/>
          <dgm:resizeHandles val="exact"/>
        </dgm:presLayoutVars>
      </dgm:prSet>
      <dgm:spPr/>
    </dgm:pt>
    <dgm:pt modelId="{FBB2D24C-178C-4A4B-A4F2-C1B86412EF60}" type="pres">
      <dgm:prSet presAssocID="{D4F93BD9-F31C-413D-B32B-4C7890F0806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2D4F63-E7D9-4139-9E9B-6581951F8E07}" type="pres">
      <dgm:prSet presAssocID="{D35D91DA-EEEC-4299-930E-B00EE991CD3E}" presName="sibTrans" presStyleLbl="sibTrans2D1" presStyleIdx="0" presStyleCnt="2"/>
      <dgm:spPr/>
      <dgm:t>
        <a:bodyPr/>
        <a:lstStyle/>
        <a:p>
          <a:endParaRPr lang="en-US"/>
        </a:p>
      </dgm:t>
    </dgm:pt>
    <dgm:pt modelId="{E9677C46-D42A-4AE5-A91E-ED61203262F5}" type="pres">
      <dgm:prSet presAssocID="{D35D91DA-EEEC-4299-930E-B00EE991CD3E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C632A642-8E1C-4EAB-BBFA-1A83EAB56D29}" type="pres">
      <dgm:prSet presAssocID="{B860ACB9-2CBA-415F-B3FE-49CE6EDC5F44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AAEBE2-D180-4C51-BE91-BEAE91760187}" type="pres">
      <dgm:prSet presAssocID="{EB0A3866-7D49-434E-9C2E-B70F301F0618}" presName="sibTrans" presStyleLbl="sibTrans2D1" presStyleIdx="1" presStyleCnt="2"/>
      <dgm:spPr/>
      <dgm:t>
        <a:bodyPr/>
        <a:lstStyle/>
        <a:p>
          <a:endParaRPr lang="en-US"/>
        </a:p>
      </dgm:t>
    </dgm:pt>
    <dgm:pt modelId="{07357CE5-920A-47EC-B311-2473BBF8E910}" type="pres">
      <dgm:prSet presAssocID="{EB0A3866-7D49-434E-9C2E-B70F301F0618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72694379-7C03-4468-A197-4AD07CBBBDD8}" type="pres">
      <dgm:prSet presAssocID="{9EEBE39D-E131-4364-9EE4-502C5D6405C5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92E6E95-A87D-BE40-806E-55B565324992}" type="presOf" srcId="{D35D91DA-EEEC-4299-930E-B00EE991CD3E}" destId="{E9677C46-D42A-4AE5-A91E-ED61203262F5}" srcOrd="1" destOrd="0" presId="urn:microsoft.com/office/officeart/2005/8/layout/process1"/>
    <dgm:cxn modelId="{A69D996A-B5CE-4C38-8FAB-E080D5348424}" srcId="{C8514F0A-43F7-4C3A-B573-CE755B042910}" destId="{D4F93BD9-F31C-413D-B32B-4C7890F0806D}" srcOrd="0" destOrd="0" parTransId="{4ADE79C0-BBB3-431F-8088-DFEB93457D4C}" sibTransId="{D35D91DA-EEEC-4299-930E-B00EE991CD3E}"/>
    <dgm:cxn modelId="{BD9C666A-60C1-4092-9726-9E48126C7D87}" srcId="{C8514F0A-43F7-4C3A-B573-CE755B042910}" destId="{B860ACB9-2CBA-415F-B3FE-49CE6EDC5F44}" srcOrd="1" destOrd="0" parTransId="{10ADE89C-F15D-48C9-B546-228D98D45CFF}" sibTransId="{EB0A3866-7D49-434E-9C2E-B70F301F0618}"/>
    <dgm:cxn modelId="{C4FC0C9E-BDD8-D044-864F-4C936F78BBB7}" type="presOf" srcId="{D4F93BD9-F31C-413D-B32B-4C7890F0806D}" destId="{FBB2D24C-178C-4A4B-A4F2-C1B86412EF60}" srcOrd="0" destOrd="0" presId="urn:microsoft.com/office/officeart/2005/8/layout/process1"/>
    <dgm:cxn modelId="{04A3F8BE-CF2C-9D4C-B3B1-99108C8CF07E}" type="presOf" srcId="{B860ACB9-2CBA-415F-B3FE-49CE6EDC5F44}" destId="{C632A642-8E1C-4EAB-BBFA-1A83EAB56D29}" srcOrd="0" destOrd="0" presId="urn:microsoft.com/office/officeart/2005/8/layout/process1"/>
    <dgm:cxn modelId="{E39873F9-F47C-6141-A440-F8E2904BD129}" type="presOf" srcId="{EB0A3866-7D49-434E-9C2E-B70F301F0618}" destId="{07357CE5-920A-47EC-B311-2473BBF8E910}" srcOrd="1" destOrd="0" presId="urn:microsoft.com/office/officeart/2005/8/layout/process1"/>
    <dgm:cxn modelId="{F24BC03B-88C4-1545-93EC-090635BD4892}" type="presOf" srcId="{EB0A3866-7D49-434E-9C2E-B70F301F0618}" destId="{D6AAEBE2-D180-4C51-BE91-BEAE91760187}" srcOrd="0" destOrd="0" presId="urn:microsoft.com/office/officeart/2005/8/layout/process1"/>
    <dgm:cxn modelId="{63E5E3B0-6AD4-475B-9973-97DB5683D280}" srcId="{C8514F0A-43F7-4C3A-B573-CE755B042910}" destId="{9EEBE39D-E131-4364-9EE4-502C5D6405C5}" srcOrd="2" destOrd="0" parTransId="{E6E863C1-4F11-44C1-A2A8-E310C8BA5439}" sibTransId="{C6A97136-82AB-4B95-882E-1EAC3CCBADC4}"/>
    <dgm:cxn modelId="{41FFE1E8-5C66-894F-A79F-E4FE15ADCF18}" type="presOf" srcId="{9EEBE39D-E131-4364-9EE4-502C5D6405C5}" destId="{72694379-7C03-4468-A197-4AD07CBBBDD8}" srcOrd="0" destOrd="0" presId="urn:microsoft.com/office/officeart/2005/8/layout/process1"/>
    <dgm:cxn modelId="{52AC1A58-432D-FC49-B2AC-444B344C5F79}" type="presOf" srcId="{C8514F0A-43F7-4C3A-B573-CE755B042910}" destId="{D07D052C-9134-43B6-A6E0-9B297AD1D60A}" srcOrd="0" destOrd="0" presId="urn:microsoft.com/office/officeart/2005/8/layout/process1"/>
    <dgm:cxn modelId="{B189F80D-A6B8-3B4F-B2D1-F84587B90A06}" type="presOf" srcId="{D35D91DA-EEEC-4299-930E-B00EE991CD3E}" destId="{582D4F63-E7D9-4139-9E9B-6581951F8E07}" srcOrd="0" destOrd="0" presId="urn:microsoft.com/office/officeart/2005/8/layout/process1"/>
    <dgm:cxn modelId="{E8DFB2B1-AF7D-CB44-B3DE-F2D1E1897608}" type="presParOf" srcId="{D07D052C-9134-43B6-A6E0-9B297AD1D60A}" destId="{FBB2D24C-178C-4A4B-A4F2-C1B86412EF60}" srcOrd="0" destOrd="0" presId="urn:microsoft.com/office/officeart/2005/8/layout/process1"/>
    <dgm:cxn modelId="{42CD60EB-8040-3A45-8A87-869E18B42BE6}" type="presParOf" srcId="{D07D052C-9134-43B6-A6E0-9B297AD1D60A}" destId="{582D4F63-E7D9-4139-9E9B-6581951F8E07}" srcOrd="1" destOrd="0" presId="urn:microsoft.com/office/officeart/2005/8/layout/process1"/>
    <dgm:cxn modelId="{D00805B4-3F7C-9748-BDD2-596A571628EA}" type="presParOf" srcId="{582D4F63-E7D9-4139-9E9B-6581951F8E07}" destId="{E9677C46-D42A-4AE5-A91E-ED61203262F5}" srcOrd="0" destOrd="0" presId="urn:microsoft.com/office/officeart/2005/8/layout/process1"/>
    <dgm:cxn modelId="{40D5F6F7-4FB9-CF4D-818B-CD90C57D2BDA}" type="presParOf" srcId="{D07D052C-9134-43B6-A6E0-9B297AD1D60A}" destId="{C632A642-8E1C-4EAB-BBFA-1A83EAB56D29}" srcOrd="2" destOrd="0" presId="urn:microsoft.com/office/officeart/2005/8/layout/process1"/>
    <dgm:cxn modelId="{45693E31-BEE2-C348-B4EF-913E5EC211A7}" type="presParOf" srcId="{D07D052C-9134-43B6-A6E0-9B297AD1D60A}" destId="{D6AAEBE2-D180-4C51-BE91-BEAE91760187}" srcOrd="3" destOrd="0" presId="urn:microsoft.com/office/officeart/2005/8/layout/process1"/>
    <dgm:cxn modelId="{A7E93670-2922-B344-B476-50A7F1D9C7D8}" type="presParOf" srcId="{D6AAEBE2-D180-4C51-BE91-BEAE91760187}" destId="{07357CE5-920A-47EC-B311-2473BBF8E910}" srcOrd="0" destOrd="0" presId="urn:microsoft.com/office/officeart/2005/8/layout/process1"/>
    <dgm:cxn modelId="{D37AD01E-F3E0-D048-88CE-DA6862024057}" type="presParOf" srcId="{D07D052C-9134-43B6-A6E0-9B297AD1D60A}" destId="{72694379-7C03-4468-A197-4AD07CBBBDD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8EB634-B473-41CA-B78D-9FB391CC26D6}" type="doc">
      <dgm:prSet loTypeId="urn:microsoft.com/office/officeart/2005/8/layout/hChevron3" loCatId="process" qsTypeId="urn:microsoft.com/office/officeart/2005/8/quickstyle/simple1" qsCatId="simple" csTypeId="urn:microsoft.com/office/officeart/2005/8/colors/colorful1#1" csCatId="colorful" phldr="1"/>
      <dgm:spPr/>
    </dgm:pt>
    <dgm:pt modelId="{129B11AA-B23B-456A-9122-93F0D0A4C28B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3000" dirty="0"/>
            <a:t>Box 1</a:t>
          </a:r>
        </a:p>
      </dgm:t>
    </dgm:pt>
    <dgm:pt modelId="{E1649E00-DBDE-445D-B0FA-3088E7BE0E1B}" type="parTrans" cxnId="{E5B4CF0E-C547-4256-B195-F6856A19071D}">
      <dgm:prSet/>
      <dgm:spPr/>
      <dgm:t>
        <a:bodyPr/>
        <a:lstStyle/>
        <a:p>
          <a:endParaRPr lang="en-US"/>
        </a:p>
      </dgm:t>
    </dgm:pt>
    <dgm:pt modelId="{FC6C44FA-689F-49EA-94E9-6B354AE130F2}" type="sibTrans" cxnId="{E5B4CF0E-C547-4256-B195-F6856A19071D}">
      <dgm:prSet/>
      <dgm:spPr/>
      <dgm:t>
        <a:bodyPr/>
        <a:lstStyle/>
        <a:p>
          <a:endParaRPr lang="en-US"/>
        </a:p>
      </dgm:t>
    </dgm:pt>
    <dgm:pt modelId="{5C264F12-9D77-4595-9043-2B187341DF7F}">
      <dgm:prSet phldrT="[Text]" custT="1"/>
      <dgm:spPr/>
      <dgm:t>
        <a:bodyPr/>
        <a:lstStyle/>
        <a:p>
          <a:r>
            <a:rPr lang="en-US" sz="3000" dirty="0"/>
            <a:t>Box 2</a:t>
          </a:r>
        </a:p>
      </dgm:t>
    </dgm:pt>
    <dgm:pt modelId="{83697039-CDDB-4B4E-B3DC-9AE2CEB2BF93}" type="parTrans" cxnId="{B26BD415-0068-42D2-92AE-812A8674C93D}">
      <dgm:prSet/>
      <dgm:spPr/>
      <dgm:t>
        <a:bodyPr/>
        <a:lstStyle/>
        <a:p>
          <a:endParaRPr lang="en-US"/>
        </a:p>
      </dgm:t>
    </dgm:pt>
    <dgm:pt modelId="{B5B987D8-8467-42E1-9AEF-B8C0E7F6BED0}" type="sibTrans" cxnId="{B26BD415-0068-42D2-92AE-812A8674C93D}">
      <dgm:prSet/>
      <dgm:spPr/>
      <dgm:t>
        <a:bodyPr/>
        <a:lstStyle/>
        <a:p>
          <a:endParaRPr lang="en-US"/>
        </a:p>
      </dgm:t>
    </dgm:pt>
    <dgm:pt modelId="{06B268BF-4D9F-4EA2-8E62-04EA14E36B96}">
      <dgm:prSet phldrT="[Text]" custT="1"/>
      <dgm:spPr/>
      <dgm:t>
        <a:bodyPr/>
        <a:lstStyle/>
        <a:p>
          <a:r>
            <a:rPr lang="en-US" sz="3000" dirty="0"/>
            <a:t>Box 3</a:t>
          </a:r>
        </a:p>
      </dgm:t>
    </dgm:pt>
    <dgm:pt modelId="{FED96A1F-E364-4B72-9DE9-0D20827C292F}" type="parTrans" cxnId="{9DBE87FE-6B28-47BA-A9E7-C1F01CE092BB}">
      <dgm:prSet/>
      <dgm:spPr/>
      <dgm:t>
        <a:bodyPr/>
        <a:lstStyle/>
        <a:p>
          <a:endParaRPr lang="en-US"/>
        </a:p>
      </dgm:t>
    </dgm:pt>
    <dgm:pt modelId="{DEEDA21E-D88B-4E6B-82E7-D306C9867773}" type="sibTrans" cxnId="{9DBE87FE-6B28-47BA-A9E7-C1F01CE092BB}">
      <dgm:prSet/>
      <dgm:spPr/>
      <dgm:t>
        <a:bodyPr/>
        <a:lstStyle/>
        <a:p>
          <a:endParaRPr lang="en-US"/>
        </a:p>
      </dgm:t>
    </dgm:pt>
    <dgm:pt modelId="{51C52C22-2289-45CC-8363-F8096DC66F04}" type="pres">
      <dgm:prSet presAssocID="{388EB634-B473-41CA-B78D-9FB391CC26D6}" presName="Name0" presStyleCnt="0">
        <dgm:presLayoutVars>
          <dgm:dir/>
          <dgm:resizeHandles val="exact"/>
        </dgm:presLayoutVars>
      </dgm:prSet>
      <dgm:spPr/>
    </dgm:pt>
    <dgm:pt modelId="{D0620628-EAD8-4D8A-AE9C-F223BE1E05B7}" type="pres">
      <dgm:prSet presAssocID="{129B11AA-B23B-456A-9122-93F0D0A4C28B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BC1224-1B6E-485C-8E48-E2FB337C0F79}" type="pres">
      <dgm:prSet presAssocID="{FC6C44FA-689F-49EA-94E9-6B354AE130F2}" presName="parSpace" presStyleCnt="0"/>
      <dgm:spPr/>
    </dgm:pt>
    <dgm:pt modelId="{A4618FA7-9BDD-48E6-9868-EEA88F88BCF1}" type="pres">
      <dgm:prSet presAssocID="{5C264F12-9D77-4595-9043-2B187341DF7F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E65CF2-AA19-4F5C-9667-C23B9B0BF2AF}" type="pres">
      <dgm:prSet presAssocID="{B5B987D8-8467-42E1-9AEF-B8C0E7F6BED0}" presName="parSpace" presStyleCnt="0"/>
      <dgm:spPr/>
    </dgm:pt>
    <dgm:pt modelId="{84DD03D3-A49B-409B-805D-77214B39F700}" type="pres">
      <dgm:prSet presAssocID="{06B268BF-4D9F-4EA2-8E62-04EA14E36B96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2C3197F-4362-CF4D-ACB9-346E628457AE}" type="presOf" srcId="{129B11AA-B23B-456A-9122-93F0D0A4C28B}" destId="{D0620628-EAD8-4D8A-AE9C-F223BE1E05B7}" srcOrd="0" destOrd="0" presId="urn:microsoft.com/office/officeart/2005/8/layout/hChevron3"/>
    <dgm:cxn modelId="{B26BD415-0068-42D2-92AE-812A8674C93D}" srcId="{388EB634-B473-41CA-B78D-9FB391CC26D6}" destId="{5C264F12-9D77-4595-9043-2B187341DF7F}" srcOrd="1" destOrd="0" parTransId="{83697039-CDDB-4B4E-B3DC-9AE2CEB2BF93}" sibTransId="{B5B987D8-8467-42E1-9AEF-B8C0E7F6BED0}"/>
    <dgm:cxn modelId="{A1CCB54A-A4D0-F44A-B870-ECC6FC872F6C}" type="presOf" srcId="{388EB634-B473-41CA-B78D-9FB391CC26D6}" destId="{51C52C22-2289-45CC-8363-F8096DC66F04}" srcOrd="0" destOrd="0" presId="urn:microsoft.com/office/officeart/2005/8/layout/hChevron3"/>
    <dgm:cxn modelId="{634B1351-C27A-4240-A340-5F4135CF780E}" type="presOf" srcId="{06B268BF-4D9F-4EA2-8E62-04EA14E36B96}" destId="{84DD03D3-A49B-409B-805D-77214B39F700}" srcOrd="0" destOrd="0" presId="urn:microsoft.com/office/officeart/2005/8/layout/hChevron3"/>
    <dgm:cxn modelId="{9DBE87FE-6B28-47BA-A9E7-C1F01CE092BB}" srcId="{388EB634-B473-41CA-B78D-9FB391CC26D6}" destId="{06B268BF-4D9F-4EA2-8E62-04EA14E36B96}" srcOrd="2" destOrd="0" parTransId="{FED96A1F-E364-4B72-9DE9-0D20827C292F}" sibTransId="{DEEDA21E-D88B-4E6B-82E7-D306C9867773}"/>
    <dgm:cxn modelId="{E5B4CF0E-C547-4256-B195-F6856A19071D}" srcId="{388EB634-B473-41CA-B78D-9FB391CC26D6}" destId="{129B11AA-B23B-456A-9122-93F0D0A4C28B}" srcOrd="0" destOrd="0" parTransId="{E1649E00-DBDE-445D-B0FA-3088E7BE0E1B}" sibTransId="{FC6C44FA-689F-49EA-94E9-6B354AE130F2}"/>
    <dgm:cxn modelId="{BF80B594-880F-FF4A-9AD0-217F3C432061}" type="presOf" srcId="{5C264F12-9D77-4595-9043-2B187341DF7F}" destId="{A4618FA7-9BDD-48E6-9868-EEA88F88BCF1}" srcOrd="0" destOrd="0" presId="urn:microsoft.com/office/officeart/2005/8/layout/hChevron3"/>
    <dgm:cxn modelId="{B30DE65E-9C7A-F146-9FC9-025C75D7B42B}" type="presParOf" srcId="{51C52C22-2289-45CC-8363-F8096DC66F04}" destId="{D0620628-EAD8-4D8A-AE9C-F223BE1E05B7}" srcOrd="0" destOrd="0" presId="urn:microsoft.com/office/officeart/2005/8/layout/hChevron3"/>
    <dgm:cxn modelId="{77CAA29D-E371-774B-A79C-91DF7D0E0594}" type="presParOf" srcId="{51C52C22-2289-45CC-8363-F8096DC66F04}" destId="{58BC1224-1B6E-485C-8E48-E2FB337C0F79}" srcOrd="1" destOrd="0" presId="urn:microsoft.com/office/officeart/2005/8/layout/hChevron3"/>
    <dgm:cxn modelId="{F7C84A20-3D0C-FF4C-874D-03249FED5BBD}" type="presParOf" srcId="{51C52C22-2289-45CC-8363-F8096DC66F04}" destId="{A4618FA7-9BDD-48E6-9868-EEA88F88BCF1}" srcOrd="2" destOrd="0" presId="urn:microsoft.com/office/officeart/2005/8/layout/hChevron3"/>
    <dgm:cxn modelId="{CE6F6D90-087C-CB44-8942-3D5A95FCECC0}" type="presParOf" srcId="{51C52C22-2289-45CC-8363-F8096DC66F04}" destId="{8CE65CF2-AA19-4F5C-9667-C23B9B0BF2AF}" srcOrd="3" destOrd="0" presId="urn:microsoft.com/office/officeart/2005/8/layout/hChevron3"/>
    <dgm:cxn modelId="{A6245AB7-10CF-754F-9788-2C7A5AE9BA69}" type="presParOf" srcId="{51C52C22-2289-45CC-8363-F8096DC66F04}" destId="{84DD03D3-A49B-409B-805D-77214B39F700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17D8-28FB-405C-9E38-317B3698F0FF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9DB933-A05A-401E-9EFE-5F59053104B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70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5143" y="4452677"/>
            <a:ext cx="8361341" cy="1349627"/>
          </a:xfrm>
        </p:spPr>
        <p:txBody>
          <a:bodyPr lIns="0" anchor="b">
            <a:noAutofit/>
          </a:bodyPr>
          <a:lstStyle>
            <a:lvl1pPr>
              <a:defRPr sz="45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45pt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05144" y="5802304"/>
            <a:ext cx="8361340" cy="556628"/>
          </a:xfrm>
        </p:spPr>
        <p:txBody>
          <a:bodyPr lIns="0">
            <a:noAutofit/>
          </a:bodyPr>
          <a:lstStyle>
            <a:lvl1pPr marL="0" indent="0">
              <a:buNone/>
              <a:defRPr b="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 err="1"/>
              <a:t>Subheader</a:t>
            </a:r>
            <a:r>
              <a:rPr lang="en-US" dirty="0"/>
              <a:t> 28pt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7238389" y="1154423"/>
            <a:ext cx="1694888" cy="1081881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baseline="0"/>
            </a:lvl1pPr>
          </a:lstStyle>
          <a:p>
            <a:pPr lvl="0"/>
            <a:r>
              <a:rPr lang="en-US" dirty="0"/>
              <a:t>Dual branding </a:t>
            </a:r>
            <a:br>
              <a:rPr lang="en-US" dirty="0"/>
            </a:br>
            <a:r>
              <a:rPr lang="en-US" dirty="0"/>
              <a:t>logo goes here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1" hasCustomPrompt="1"/>
          </p:nvPr>
        </p:nvSpPr>
        <p:spPr>
          <a:xfrm>
            <a:off x="197002" y="6370964"/>
            <a:ext cx="8369481" cy="556628"/>
          </a:xfrm>
        </p:spPr>
        <p:txBody>
          <a:bodyPr lIns="0">
            <a:noAutofit/>
          </a:bodyPr>
          <a:lstStyle>
            <a:lvl1pPr marL="0" indent="0">
              <a:buNone/>
              <a:defRPr sz="18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Date 18pt</a:t>
            </a:r>
          </a:p>
        </p:txBody>
      </p:sp>
    </p:spTree>
    <p:extLst>
      <p:ext uri="{BB962C8B-B14F-4D97-AF65-F5344CB8AC3E}">
        <p14:creationId xmlns:p14="http://schemas.microsoft.com/office/powerpoint/2010/main" val="245683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Table?</a:t>
            </a:r>
          </a:p>
        </p:txBody>
      </p:sp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Table Name/Description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294068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Table caption goes here…</a:t>
            </a:r>
          </a:p>
        </p:txBody>
      </p:sp>
      <p:graphicFrame>
        <p:nvGraphicFramePr>
          <p:cNvPr id="8" name="Table Placeholder 6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2364578963"/>
              </p:ext>
            </p:extLst>
          </p:nvPr>
        </p:nvGraphicFramePr>
        <p:xfrm>
          <a:off x="472239" y="1707523"/>
          <a:ext cx="8214564" cy="3534328"/>
        </p:xfrm>
        <a:graphic>
          <a:graphicData uri="http://schemas.openxmlformats.org/drawingml/2006/table">
            <a:tbl>
              <a:tblPr firstRow="1">
                <a:tableStyleId>{616DA210-FB5B-4158-B5E0-FEB733F419BA}</a:tableStyleId>
              </a:tblPr>
              <a:tblGrid>
                <a:gridCol w="160743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10118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333928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Column</a:t>
                      </a:r>
                      <a:r>
                        <a:rPr lang="en-US" sz="1200" b="1" baseline="0" dirty="0">
                          <a:solidFill>
                            <a:schemeClr val="bg1"/>
                          </a:solidFill>
                        </a:rPr>
                        <a:t> Title</a:t>
                      </a:r>
                      <a:endParaRPr lang="en-US" sz="1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C1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C2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C3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C4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bg1"/>
                          </a:solidFill>
                        </a:rPr>
                        <a:t>C6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1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500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2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3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4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5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400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6</a:t>
                      </a:r>
                      <a:endParaRPr lang="en-US" sz="1000" dirty="0"/>
                    </a:p>
                    <a:p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/>
                        <a:t>Role</a:t>
                      </a:r>
                      <a:r>
                        <a:rPr lang="en-US" sz="1000" baseline="0" dirty="0"/>
                        <a:t> 7</a:t>
                      </a:r>
                      <a:endParaRPr lang="en-US" sz="1000" dirty="0"/>
                    </a:p>
                    <a:p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2"/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/>
                        <a:t>600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6E0692EF-573D-1F4C-A2A0-FB4A280D09E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70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Graph?</a:t>
            </a:r>
          </a:p>
        </p:txBody>
      </p:sp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Graph Name/Description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419725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Graph caption goes here…</a:t>
            </a:r>
          </a:p>
        </p:txBody>
      </p:sp>
      <p:graphicFrame>
        <p:nvGraphicFramePr>
          <p:cNvPr id="8" name="Chart Placeholder 6"/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1808726937"/>
              </p:ext>
            </p:extLst>
          </p:nvPr>
        </p:nvGraphicFramePr>
        <p:xfrm>
          <a:off x="340243" y="1943837"/>
          <a:ext cx="8484780" cy="33937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BDF7EE-B287-5A4D-9813-BA5B271B148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997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Pie Chart?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599835" y="5334662"/>
            <a:ext cx="3435396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Chart caption goes here…</a:t>
            </a:r>
          </a:p>
        </p:txBody>
      </p:sp>
      <p:graphicFrame>
        <p:nvGraphicFramePr>
          <p:cNvPr id="20" name="Chart 19"/>
          <p:cNvGraphicFramePr/>
          <p:nvPr userDrawn="1">
            <p:extLst>
              <p:ext uri="{D42A27DB-BD31-4B8C-83A1-F6EECF244321}">
                <p14:modId xmlns:p14="http://schemas.microsoft.com/office/powerpoint/2010/main" val="1348896393"/>
              </p:ext>
            </p:extLst>
          </p:nvPr>
        </p:nvGraphicFramePr>
        <p:xfrm>
          <a:off x="491509" y="1270662"/>
          <a:ext cx="3707218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Chart 25"/>
          <p:cNvGraphicFramePr/>
          <p:nvPr userDrawn="1">
            <p:extLst>
              <p:ext uri="{D42A27DB-BD31-4B8C-83A1-F6EECF244321}">
                <p14:modId xmlns:p14="http://schemas.microsoft.com/office/powerpoint/2010/main" val="1010086683"/>
              </p:ext>
            </p:extLst>
          </p:nvPr>
        </p:nvGraphicFramePr>
        <p:xfrm>
          <a:off x="4444578" y="1270662"/>
          <a:ext cx="4387703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994609" y="5334662"/>
            <a:ext cx="3435396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Chart caption goes here…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B2EFF306-8463-1144-B790-8D299D3F68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008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_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How to Format a SmartArt?</a:t>
            </a:r>
          </a:p>
        </p:txBody>
      </p:sp>
      <p:sp>
        <p:nvSpPr>
          <p:cNvPr id="1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8" y="5294068"/>
            <a:ext cx="8223591" cy="357644"/>
          </a:xfrm>
        </p:spPr>
        <p:txBody>
          <a:bodyPr lIns="0">
            <a:normAutofit/>
          </a:bodyPr>
          <a:lstStyle>
            <a:lvl1pPr marL="0" indent="0">
              <a:buNone/>
              <a:defRPr sz="1000" b="0" baseline="0"/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SmartArt caption goes here…</a:t>
            </a:r>
          </a:p>
        </p:txBody>
      </p:sp>
      <p:graphicFrame>
        <p:nvGraphicFramePr>
          <p:cNvPr id="4" name="Diagram 3"/>
          <p:cNvGraphicFramePr/>
          <p:nvPr userDrawn="1">
            <p:extLst>
              <p:ext uri="{D42A27DB-BD31-4B8C-83A1-F6EECF244321}">
                <p14:modId xmlns:p14="http://schemas.microsoft.com/office/powerpoint/2010/main" val="3594280074"/>
              </p:ext>
            </p:extLst>
          </p:nvPr>
        </p:nvGraphicFramePr>
        <p:xfrm>
          <a:off x="1123507" y="1058779"/>
          <a:ext cx="6896986" cy="29966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 userDrawn="1">
            <p:extLst>
              <p:ext uri="{D42A27DB-BD31-4B8C-83A1-F6EECF244321}">
                <p14:modId xmlns:p14="http://schemas.microsoft.com/office/powerpoint/2010/main" val="332164275"/>
              </p:ext>
            </p:extLst>
          </p:nvPr>
        </p:nvGraphicFramePr>
        <p:xfrm>
          <a:off x="1524000" y="3540187"/>
          <a:ext cx="6096000" cy="17519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12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8" y="1364830"/>
            <a:ext cx="8223591" cy="357644"/>
          </a:xfrm>
        </p:spPr>
        <p:txBody>
          <a:bodyPr lIns="0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</a:defRPr>
            </a:lvl1pPr>
            <a:lvl2pPr marL="228600" indent="0">
              <a:buFont typeface="Calibri" panose="020F0502020204030204" pitchFamily="34" charset="0"/>
              <a:buNone/>
              <a:defRPr sz="1600"/>
            </a:lvl2pPr>
            <a:lvl3pPr marL="457200" indent="0">
              <a:buFont typeface="Calibri" panose="020F0502020204030204" pitchFamily="34" charset="0"/>
              <a:buNone/>
              <a:defRPr sz="1600"/>
            </a:lvl3pPr>
            <a:lvl4pPr marL="685800" indent="0">
              <a:buFont typeface="Calibri" panose="020F0502020204030204" pitchFamily="34" charset="0"/>
              <a:buNone/>
              <a:defRPr sz="1600"/>
            </a:lvl4pPr>
            <a:lvl5pPr marL="854075" indent="0">
              <a:buFont typeface="Calibri" panose="020F0502020204030204" pitchFamily="34" charset="0"/>
              <a:buNone/>
              <a:defRPr sz="1600"/>
            </a:lvl5pPr>
          </a:lstStyle>
          <a:p>
            <a:pPr lvl="0"/>
            <a:r>
              <a:rPr lang="en-US" dirty="0"/>
              <a:t>SmartArt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5A829DD7-216F-B44A-A1AA-A1989002436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82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64711" y="6337300"/>
            <a:ext cx="3452139" cy="365125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2019 </a:t>
            </a:r>
            <a:r>
              <a:rPr lang="en-US" dirty="0" err="1"/>
              <a:t>NeoGenomics</a:t>
            </a:r>
            <a:r>
              <a:rPr lang="en-US" dirty="0"/>
              <a:t> Laboratories, Inc. All rights reserved.</a:t>
            </a:r>
          </a:p>
          <a:p>
            <a:r>
              <a:rPr lang="en-US" dirty="0"/>
              <a:t>All other trademarks are the property of their respective owners.</a:t>
            </a:r>
          </a:p>
          <a:p>
            <a:r>
              <a:rPr lang="en-US" dirty="0"/>
              <a:t>Rev. MMDDYY</a:t>
            </a:r>
          </a:p>
        </p:txBody>
      </p:sp>
    </p:spTree>
    <p:extLst>
      <p:ext uri="{BB962C8B-B14F-4D97-AF65-F5344CB8AC3E}">
        <p14:creationId xmlns:p14="http://schemas.microsoft.com/office/powerpoint/2010/main" val="1591866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692107" y="1949697"/>
            <a:ext cx="6215997" cy="1325563"/>
          </a:xfrm>
        </p:spPr>
        <p:txBody>
          <a:bodyPr lIns="0" anchor="b">
            <a:noAutofit/>
          </a:bodyPr>
          <a:lstStyle>
            <a:lvl1pPr>
              <a:defRPr sz="45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Section Header 45pt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92107" y="3299324"/>
            <a:ext cx="6215997" cy="556628"/>
          </a:xfrm>
        </p:spPr>
        <p:txBody>
          <a:bodyPr lIns="0">
            <a:noAutofit/>
          </a:bodyPr>
          <a:lstStyle>
            <a:lvl1pPr marL="0" indent="0">
              <a:buNone/>
              <a:defRPr b="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Section </a:t>
            </a:r>
            <a:r>
              <a:rPr lang="en-US" dirty="0" err="1"/>
              <a:t>Subheader</a:t>
            </a:r>
            <a:r>
              <a:rPr lang="en-US" dirty="0"/>
              <a:t> 28pt</a:t>
            </a:r>
          </a:p>
        </p:txBody>
      </p:sp>
    </p:spTree>
    <p:extLst>
      <p:ext uri="{BB962C8B-B14F-4D97-AF65-F5344CB8AC3E}">
        <p14:creationId xmlns:p14="http://schemas.microsoft.com/office/powerpoint/2010/main" val="2877210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7187123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272169"/>
            <a:ext cx="8202526" cy="4351338"/>
          </a:xfrm>
        </p:spPr>
        <p:txBody>
          <a:bodyPr/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36121" y="6360024"/>
            <a:ext cx="2057400" cy="365125"/>
          </a:xfrm>
          <a:prstGeom prst="rect">
            <a:avLst/>
          </a:prstGeom>
        </p:spPr>
        <p:txBody>
          <a:bodyPr lIns="0" tIns="0" rIns="0"/>
          <a:lstStyle>
            <a:lvl1pPr algn="just">
              <a:defRPr sz="1000">
                <a:solidFill>
                  <a:schemeClr val="accent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11B18C92-F22B-3944-94B4-A2A04DBD508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1892665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Content -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510749"/>
            <a:ext cx="8202526" cy="4110406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639717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474026" y="974254"/>
            <a:ext cx="8210481" cy="537323"/>
          </a:xfrm>
        </p:spPr>
        <p:txBody>
          <a:bodyPr/>
          <a:lstStyle>
            <a:lvl1pPr>
              <a:buNone/>
              <a:defRPr sz="2500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Header 25pt</a:t>
            </a: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36121" y="6364224"/>
            <a:ext cx="2057400" cy="365125"/>
          </a:xfrm>
          <a:prstGeom prst="rect">
            <a:avLst/>
          </a:prstGeom>
        </p:spPr>
        <p:txBody>
          <a:bodyPr lIns="0" tIns="0" rIns="0"/>
          <a:lstStyle>
            <a:lvl1pPr algn="just">
              <a:defRPr sz="1000">
                <a:solidFill>
                  <a:schemeClr val="accent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C4781045-94AD-034B-9406-A0241DDDF23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3790865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427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6525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08ABFE-359A-7C4B-9244-B65794B45A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686E5307-6D98-884C-9F72-DD377E48179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335770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0" y="1272169"/>
            <a:ext cx="4514850" cy="4351338"/>
          </a:xfrm>
          <a:solidFill>
            <a:schemeClr val="bg1"/>
          </a:solidFill>
        </p:spPr>
        <p:txBody>
          <a:bodyPr anchor="ctr">
            <a:normAutofit/>
          </a:bodyPr>
          <a:lstStyle>
            <a:lvl1pPr marL="0" indent="0" algn="ctr">
              <a:buNone/>
              <a:defRPr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Insert an image here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65252" y="1272169"/>
            <a:ext cx="4030578" cy="4351338"/>
          </a:xfrm>
        </p:spPr>
        <p:txBody>
          <a:bodyPr>
            <a:normAutofit/>
          </a:bodyPr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FA00824-31D3-3E4E-A7C9-0FCFF842A5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5EC036F1-B52C-2540-ADA0-9BAF50176B9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958859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- Lis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/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69"/>
            <a:ext cx="4030578" cy="4210653"/>
          </a:xfrm>
        </p:spPr>
        <p:txBody>
          <a:bodyPr/>
          <a:lstStyle>
            <a:lvl2pPr marL="457200" indent="-228600">
              <a:buFont typeface="Calibri" panose="020F0502020204030204" pitchFamily="34" charset="0"/>
              <a:buChar char="−"/>
              <a:defRPr/>
            </a:lvl2pPr>
            <a:lvl3pPr marL="685800" indent="-228600">
              <a:buFont typeface="Calibri" panose="020F0502020204030204" pitchFamily="34" charset="0"/>
              <a:buChar char="−"/>
              <a:defRPr/>
            </a:lvl3pPr>
            <a:lvl4pPr marL="914400" indent="-228600">
              <a:buFont typeface="Calibri" panose="020F0502020204030204" pitchFamily="34" charset="0"/>
              <a:buChar char="−"/>
              <a:defRPr/>
            </a:lvl4pPr>
            <a:lvl5pPr marL="1143000" indent="-228600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629150" y="1272169"/>
            <a:ext cx="4514850" cy="4201709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Insert an image here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EBD8E1D-328C-D04E-9C7E-9588A645C60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962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7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65252" y="127217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6" hasCustomPrompt="1"/>
          </p:nvPr>
        </p:nvSpPr>
        <p:spPr>
          <a:xfrm>
            <a:off x="4665252" y="1780898"/>
            <a:ext cx="4030578" cy="1648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72239" y="1780898"/>
            <a:ext cx="4030578" cy="1648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472239" y="359271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4665252" y="3592710"/>
            <a:ext cx="4030578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sz="half" idx="20" hasCustomPrompt="1"/>
          </p:nvPr>
        </p:nvSpPr>
        <p:spPr>
          <a:xfrm>
            <a:off x="4665252" y="4101438"/>
            <a:ext cx="4030578" cy="1648036"/>
          </a:xfrm>
          <a:solidFill>
            <a:srgbClr val="DAEAF6"/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sz="half" idx="21" hasCustomPrompt="1"/>
          </p:nvPr>
        </p:nvSpPr>
        <p:spPr>
          <a:xfrm>
            <a:off x="472239" y="4101438"/>
            <a:ext cx="4030578" cy="1648036"/>
          </a:xfrm>
          <a:solidFill>
            <a:srgbClr val="DAEAF6"/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942C895A-225D-E34E-A7D8-DF39B08C6B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DF99F655-FF72-A240-9346-313BCC07939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2029756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239" y="353094"/>
            <a:ext cx="8214559" cy="705685"/>
          </a:xfrm>
        </p:spPr>
        <p:txBody>
          <a:bodyPr lIns="0" anchor="t">
            <a:normAutofit/>
          </a:bodyPr>
          <a:lstStyle>
            <a:lvl1pPr>
              <a:defRPr sz="4000" b="1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Header 40pt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7223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331478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6" hasCustomPrompt="1"/>
          </p:nvPr>
        </p:nvSpPr>
        <p:spPr>
          <a:xfrm>
            <a:off x="331478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7223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6157339" y="1272170"/>
            <a:ext cx="2538491" cy="379209"/>
          </a:xfrm>
          <a:solidFill>
            <a:schemeClr val="accent1"/>
          </a:solidFill>
          <a:ln>
            <a:noFill/>
          </a:ln>
        </p:spPr>
        <p:txBody>
          <a:bodyPr lIns="91440" tIns="18288">
            <a:normAutofit/>
          </a:bodyPr>
          <a:lstStyle>
            <a:lvl1pPr marL="0" indent="0" algn="ctr">
              <a:buNone/>
              <a:defRPr sz="2400" b="0">
                <a:solidFill>
                  <a:schemeClr val="bg1"/>
                </a:solidFill>
              </a:defRPr>
            </a:lvl1pPr>
            <a:lvl2pPr marL="457200" indent="-228600">
              <a:buFont typeface="Calibri" panose="020F0502020204030204" pitchFamily="34" charset="0"/>
              <a:buChar char="−"/>
              <a:defRPr/>
            </a:lvl2pPr>
            <a:lvl3pPr marL="625475" indent="-168275">
              <a:buFont typeface="Calibri" panose="020F0502020204030204" pitchFamily="34" charset="0"/>
              <a:buChar char="−"/>
              <a:defRPr/>
            </a:lvl3pPr>
            <a:lvl4pPr marL="854075" indent="-168275">
              <a:buFont typeface="Calibri" panose="020F0502020204030204" pitchFamily="34" charset="0"/>
              <a:buChar char="−"/>
              <a:defRPr/>
            </a:lvl4pPr>
            <a:lvl5pPr marL="1035050" indent="-180975">
              <a:buFont typeface="Calibri" panose="020F0502020204030204" pitchFamily="34" charset="0"/>
              <a:buChar char="−"/>
              <a:defRPr/>
            </a:lvl5pPr>
          </a:lstStyle>
          <a:p>
            <a:pPr lvl="0"/>
            <a:r>
              <a:rPr lang="en-US" dirty="0" err="1"/>
              <a:t>Subheader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6157339" y="1780898"/>
            <a:ext cx="2538491" cy="3801036"/>
          </a:xfrm>
          <a:solidFill>
            <a:schemeClr val="accent4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 marL="4572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2pPr>
            <a:lvl3pPr marL="685800" indent="-228600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3pPr>
            <a:lvl4pPr marL="854075" indent="-1682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4pPr>
            <a:lvl5pPr marL="1035050" indent="-180975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Char char="−"/>
              <a:defRPr sz="16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ACBA260D-96C0-7747-BAD2-0F220E98D28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0DE4CB4F-EA6C-4E42-9785-24BE7797A5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2239" y="5696212"/>
            <a:ext cx="8213936" cy="512546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800" baseline="0"/>
            </a:lvl1pPr>
            <a:lvl2pPr marL="228600" indent="0">
              <a:buFont typeface="Calibri" panose="020F0502020204030204" pitchFamily="34" charset="0"/>
              <a:buNone/>
              <a:defRPr/>
            </a:lvl2pPr>
            <a:lvl3pPr marL="457200" indent="0">
              <a:buFont typeface="Calibri" panose="020F0502020204030204" pitchFamily="34" charset="0"/>
              <a:buNone/>
              <a:defRPr/>
            </a:lvl3pPr>
            <a:lvl4pPr marL="685800" indent="0">
              <a:buFont typeface="Calibri" panose="020F0502020204030204" pitchFamily="34" charset="0"/>
              <a:buNone/>
              <a:defRPr/>
            </a:lvl4pPr>
            <a:lvl5pPr marL="854075" indent="0">
              <a:buFont typeface="Calibri" panose="020F0502020204030204" pitchFamily="34" charset="0"/>
              <a:buNone/>
              <a:defRPr/>
            </a:lvl5pPr>
          </a:lstStyle>
          <a:p>
            <a:pPr lvl="0"/>
            <a:r>
              <a:rPr lang="en-US" dirty="0"/>
              <a:t>Reference goes here</a:t>
            </a:r>
          </a:p>
        </p:txBody>
      </p:sp>
    </p:spTree>
    <p:extLst>
      <p:ext uri="{BB962C8B-B14F-4D97-AF65-F5344CB8AC3E}">
        <p14:creationId xmlns:p14="http://schemas.microsoft.com/office/powerpoint/2010/main" val="4231683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0" tIns="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515350" y="6390861"/>
            <a:ext cx="398049" cy="309683"/>
          </a:xfrm>
          <a:prstGeom prst="rect">
            <a:avLst/>
          </a:prstGeom>
        </p:spPr>
        <p:txBody>
          <a:bodyPr lIns="0" tIns="0" rIns="0" anchor="ctr"/>
          <a:lstStyle>
            <a:lvl1pPr algn="just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8A7A06E3-B049-42B0-A44B-712ACD1596F5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81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9" r:id="rId2"/>
    <p:sldLayoutId id="2147483664" r:id="rId3"/>
    <p:sldLayoutId id="214748369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92" r:id="rId10"/>
    <p:sldLayoutId id="2147483693" r:id="rId11"/>
    <p:sldLayoutId id="2147483694" r:id="rId12"/>
    <p:sldLayoutId id="2147483695" r:id="rId13"/>
    <p:sldLayoutId id="2147483690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pple Symbols" panose="02000000000000000000" pitchFamily="2" charset="-79"/>
        <a:buChar char="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64CF758-1682-3148-88C6-656F8528E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RNA </a:t>
            </a:r>
            <a:r>
              <a:rPr lang="en-US" dirty="0" smtClean="0"/>
              <a:t>Probe </a:t>
            </a:r>
            <a:r>
              <a:rPr lang="en-US" dirty="0"/>
              <a:t>Design </a:t>
            </a:r>
            <a:r>
              <a:rPr lang="en-US" dirty="0" smtClean="0"/>
              <a:t>&amp; QC Pipeline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756DA1-7792-794E-BF48-9403E9190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 NOV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374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84272" y="1272168"/>
            <a:ext cx="4030578" cy="2188879"/>
          </a:xfrm>
        </p:spPr>
        <p:txBody>
          <a:bodyPr>
            <a:normAutofit/>
          </a:bodyPr>
          <a:lstStyle/>
          <a:p>
            <a:r>
              <a:rPr lang="en-US" dirty="0"/>
              <a:t>From DNA:</a:t>
            </a:r>
            <a:endParaRPr lang="en-US" sz="2000" dirty="0"/>
          </a:p>
          <a:p>
            <a:pPr marL="228600" lvl="1" indent="0">
              <a:buNone/>
            </a:pPr>
            <a:endParaRPr lang="en-US" sz="1000" dirty="0"/>
          </a:p>
          <a:p>
            <a:pPr lvl="1"/>
            <a:r>
              <a:rPr lang="en-US" sz="2000" dirty="0"/>
              <a:t>Exact positions can be detected</a:t>
            </a:r>
          </a:p>
          <a:p>
            <a:pPr lvl="1"/>
            <a:r>
              <a:rPr lang="en-US" sz="2000" dirty="0"/>
              <a:t>Very high number of possibilities</a:t>
            </a:r>
          </a:p>
          <a:p>
            <a:pPr lvl="1"/>
            <a:r>
              <a:rPr lang="en-US" sz="2000" dirty="0" smtClean="0"/>
              <a:t>No </a:t>
            </a:r>
            <a:r>
              <a:rPr lang="en-US" sz="2000" dirty="0"/>
              <a:t>evidence of expression</a:t>
            </a:r>
          </a:p>
          <a:p>
            <a:pPr lvl="1"/>
            <a:r>
              <a:rPr lang="en-US" sz="2000" dirty="0"/>
              <a:t>Independent from gene isoforms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3"/>
          </p:nvPr>
        </p:nvSpPr>
        <p:spPr>
          <a:xfrm>
            <a:off x="4665252" y="1272169"/>
            <a:ext cx="4030578" cy="2188878"/>
          </a:xfrm>
        </p:spPr>
        <p:txBody>
          <a:bodyPr/>
          <a:lstStyle/>
          <a:p>
            <a:r>
              <a:rPr lang="en-US" dirty="0"/>
              <a:t>From RNA:</a:t>
            </a:r>
          </a:p>
          <a:p>
            <a:pPr marL="228600" lvl="1" indent="0">
              <a:buNone/>
            </a:pPr>
            <a:endParaRPr lang="en-US" sz="1000" dirty="0"/>
          </a:p>
          <a:p>
            <a:pPr lvl="1"/>
            <a:r>
              <a:rPr lang="en-US" sz="2000" dirty="0"/>
              <a:t>Exact positions often not known</a:t>
            </a:r>
          </a:p>
          <a:p>
            <a:pPr lvl="1"/>
            <a:r>
              <a:rPr lang="en-US" sz="2000" dirty="0"/>
              <a:t>Lower number of possibilities</a:t>
            </a:r>
          </a:p>
          <a:p>
            <a:pPr lvl="1"/>
            <a:r>
              <a:rPr lang="en-US" sz="2000" dirty="0"/>
              <a:t>Clear evidence of expression</a:t>
            </a:r>
          </a:p>
          <a:p>
            <a:pPr lvl="1"/>
            <a:r>
              <a:rPr lang="en-US" sz="2000" dirty="0" smtClean="0"/>
              <a:t>Dependent </a:t>
            </a:r>
            <a:r>
              <a:rPr lang="en-US" sz="2000" dirty="0"/>
              <a:t>on gene isoforms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2</a:t>
            </a:fld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863124" y="4016520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059679" y="3905424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538101" y="3905423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708875" y="3905423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151834" y="362582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05547" y="363195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98515" y="363196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710" y="3855787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1</a:t>
            </a:r>
          </a:p>
        </p:txBody>
      </p:sp>
      <p:cxnSp>
        <p:nvCxnSpPr>
          <p:cNvPr id="19" name="Straight Connector 18"/>
          <p:cNvCxnSpPr/>
          <p:nvPr/>
        </p:nvCxnSpPr>
        <p:spPr>
          <a:xfrm flipH="1">
            <a:off x="872199" y="4714854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1034041" y="4603758"/>
            <a:ext cx="9063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547176" y="4603757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717950" y="4603757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160906" y="432415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514622" y="433029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707590" y="433029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cxnSp>
        <p:nvCxnSpPr>
          <p:cNvPr id="27" name="Straight Connector 26"/>
          <p:cNvCxnSpPr/>
          <p:nvPr/>
        </p:nvCxnSpPr>
        <p:spPr>
          <a:xfrm flipH="1">
            <a:off x="869386" y="5492943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1065941" y="5381847"/>
            <a:ext cx="8744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715137" y="5381846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158096" y="5102247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713323" y="5108388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cxnSp>
        <p:nvCxnSpPr>
          <p:cNvPr id="45" name="Straight Connector 44"/>
          <p:cNvCxnSpPr/>
          <p:nvPr/>
        </p:nvCxnSpPr>
        <p:spPr>
          <a:xfrm>
            <a:off x="2273181" y="3694192"/>
            <a:ext cx="0" cy="2151134"/>
          </a:xfrm>
          <a:prstGeom prst="line">
            <a:avLst/>
          </a:prstGeom>
          <a:ln w="222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2033897" y="3443957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BRK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2447" y="4560963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2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2446" y="5339052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3</a:t>
            </a:r>
          </a:p>
        </p:txBody>
      </p:sp>
      <p:sp>
        <p:nvSpPr>
          <p:cNvPr id="50" name="Down Arrow 49"/>
          <p:cNvSpPr/>
          <p:nvPr/>
        </p:nvSpPr>
        <p:spPr>
          <a:xfrm>
            <a:off x="2059532" y="3751735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wn Arrow 50"/>
          <p:cNvSpPr/>
          <p:nvPr/>
        </p:nvSpPr>
        <p:spPr>
          <a:xfrm>
            <a:off x="2058862" y="4433341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wn Arrow 51"/>
          <p:cNvSpPr/>
          <p:nvPr/>
        </p:nvSpPr>
        <p:spPr>
          <a:xfrm>
            <a:off x="2058862" y="5228157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Down Arrow 52"/>
          <p:cNvSpPr/>
          <p:nvPr/>
        </p:nvSpPr>
        <p:spPr>
          <a:xfrm>
            <a:off x="3874716" y="5887606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4088365" y="5848399"/>
            <a:ext cx="1386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TARGET REGION</a:t>
            </a:r>
          </a:p>
        </p:txBody>
      </p:sp>
      <p:cxnSp>
        <p:nvCxnSpPr>
          <p:cNvPr id="79" name="Straight Connector 78"/>
          <p:cNvCxnSpPr/>
          <p:nvPr/>
        </p:nvCxnSpPr>
        <p:spPr>
          <a:xfrm flipH="1">
            <a:off x="5427050" y="4033147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5623605" y="3922051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7102027" y="3922050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8272801" y="3922050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5715760" y="364245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7069473" y="36485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8262441" y="364859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4597636" y="3872414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1</a:t>
            </a:r>
          </a:p>
        </p:txBody>
      </p:sp>
      <p:cxnSp>
        <p:nvCxnSpPr>
          <p:cNvPr id="87" name="Straight Connector 86"/>
          <p:cNvCxnSpPr/>
          <p:nvPr/>
        </p:nvCxnSpPr>
        <p:spPr>
          <a:xfrm flipH="1">
            <a:off x="5436125" y="4731481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5597967" y="4620385"/>
            <a:ext cx="9063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111102" y="4620384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8281876" y="4620384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5724832" y="43407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7078548" y="434691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271516" y="434692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cxnSp>
        <p:nvCxnSpPr>
          <p:cNvPr id="94" name="Straight Connector 93"/>
          <p:cNvCxnSpPr/>
          <p:nvPr/>
        </p:nvCxnSpPr>
        <p:spPr>
          <a:xfrm flipH="1">
            <a:off x="5433312" y="5509570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/>
          <p:cNvSpPr/>
          <p:nvPr/>
        </p:nvSpPr>
        <p:spPr>
          <a:xfrm>
            <a:off x="5629867" y="5398474"/>
            <a:ext cx="8744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8279063" y="5398473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5722022" y="511887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8277249" y="512501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6837107" y="3710819"/>
            <a:ext cx="0" cy="2151134"/>
          </a:xfrm>
          <a:prstGeom prst="line">
            <a:avLst/>
          </a:prstGeom>
          <a:ln w="222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6597823" y="3460584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BRK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4596373" y="4577590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2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4596372" y="5355679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3</a:t>
            </a:r>
          </a:p>
        </p:txBody>
      </p:sp>
      <p:sp>
        <p:nvSpPr>
          <p:cNvPr id="103" name="Down Arrow 102"/>
          <p:cNvSpPr/>
          <p:nvPr/>
        </p:nvSpPr>
        <p:spPr>
          <a:xfrm>
            <a:off x="6066211" y="3649566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Down Arrow 103"/>
          <p:cNvSpPr/>
          <p:nvPr/>
        </p:nvSpPr>
        <p:spPr>
          <a:xfrm>
            <a:off x="6353966" y="4364281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6350549" y="5149238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xmlns="" id="{E91E4400-BF4F-A94F-A89D-5A7E4A5B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3094"/>
            <a:ext cx="9143999" cy="705685"/>
          </a:xfrm>
        </p:spPr>
        <p:txBody>
          <a:bodyPr/>
          <a:lstStyle/>
          <a:p>
            <a:pPr algn="ctr"/>
            <a:r>
              <a:rPr lang="en-US" dirty="0" smtClean="0"/>
              <a:t>RNA Fusion - Probe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610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316194" y="1314898"/>
            <a:ext cx="4272896" cy="4547055"/>
          </a:xfrm>
        </p:spPr>
        <p:txBody>
          <a:bodyPr>
            <a:normAutofit/>
          </a:bodyPr>
          <a:lstStyle/>
          <a:p>
            <a:r>
              <a:rPr lang="en-US" dirty="0" smtClean="0"/>
              <a:t>Using RefSeq &amp; Ensembl:</a:t>
            </a:r>
          </a:p>
          <a:p>
            <a:pPr marL="228600" lvl="1" indent="0">
              <a:buNone/>
            </a:pPr>
            <a:endParaRPr lang="en-US" sz="1000" dirty="0" smtClean="0"/>
          </a:p>
          <a:p>
            <a:pPr lvl="1"/>
            <a:r>
              <a:rPr lang="en-US" sz="2000" dirty="0" smtClean="0"/>
              <a:t>~200 possible combinations / fusion</a:t>
            </a:r>
          </a:p>
          <a:p>
            <a:pPr lvl="1"/>
            <a:r>
              <a:rPr lang="en-US" sz="2000" dirty="0" smtClean="0"/>
              <a:t>Transcript scoring system</a:t>
            </a:r>
          </a:p>
          <a:p>
            <a:pPr lvl="1"/>
            <a:r>
              <a:rPr lang="en-US" sz="2000" dirty="0" smtClean="0"/>
              <a:t>Probe position scoring system</a:t>
            </a:r>
          </a:p>
          <a:p>
            <a:pPr lvl="1"/>
            <a:r>
              <a:rPr lang="en-US" sz="2000" dirty="0" smtClean="0"/>
              <a:t>All combinations ranked</a:t>
            </a:r>
          </a:p>
          <a:p>
            <a:pPr lvl="1"/>
            <a:r>
              <a:rPr lang="en-US" sz="2000" dirty="0" smtClean="0"/>
              <a:t>1 or 2 probe sets extracted / fusion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3"/>
          </p:nvPr>
        </p:nvSpPr>
        <p:spPr>
          <a:xfrm>
            <a:off x="4665252" y="1272169"/>
            <a:ext cx="4030578" cy="2188878"/>
          </a:xfrm>
        </p:spPr>
        <p:txBody>
          <a:bodyPr/>
          <a:lstStyle/>
          <a:p>
            <a:r>
              <a:rPr lang="en-US" dirty="0"/>
              <a:t>From RNA:</a:t>
            </a:r>
          </a:p>
          <a:p>
            <a:pPr marL="228600" lvl="1" indent="0">
              <a:buNone/>
            </a:pPr>
            <a:endParaRPr lang="en-US" sz="1000" dirty="0"/>
          </a:p>
          <a:p>
            <a:pPr lvl="1"/>
            <a:r>
              <a:rPr lang="en-US" sz="2000" dirty="0"/>
              <a:t>Exact positions often not known</a:t>
            </a:r>
          </a:p>
          <a:p>
            <a:pPr lvl="1"/>
            <a:r>
              <a:rPr lang="en-US" sz="2000" dirty="0"/>
              <a:t>Lower number of possibilities</a:t>
            </a:r>
          </a:p>
          <a:p>
            <a:pPr lvl="1"/>
            <a:r>
              <a:rPr lang="en-US" sz="2000" dirty="0"/>
              <a:t>Clear evidence of expression</a:t>
            </a:r>
          </a:p>
          <a:p>
            <a:pPr lvl="1"/>
            <a:r>
              <a:rPr lang="en-US" sz="2000" b="1" dirty="0" smtClean="0">
                <a:solidFill>
                  <a:srgbClr val="FF0000"/>
                </a:solidFill>
              </a:rPr>
              <a:t>Dependent </a:t>
            </a:r>
            <a:r>
              <a:rPr lang="en-US" sz="2000" b="1" dirty="0">
                <a:solidFill>
                  <a:srgbClr val="FF0000"/>
                </a:solidFill>
              </a:rPr>
              <a:t>on gene isoforms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3</a:t>
            </a:fld>
            <a:endParaRPr lang="en-US" dirty="0"/>
          </a:p>
        </p:txBody>
      </p:sp>
      <p:cxnSp>
        <p:nvCxnSpPr>
          <p:cNvPr id="79" name="Straight Connector 78"/>
          <p:cNvCxnSpPr/>
          <p:nvPr/>
        </p:nvCxnSpPr>
        <p:spPr>
          <a:xfrm flipH="1">
            <a:off x="5427050" y="4033147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/>
          <p:cNvSpPr/>
          <p:nvPr/>
        </p:nvSpPr>
        <p:spPr>
          <a:xfrm>
            <a:off x="5623605" y="3922051"/>
            <a:ext cx="56402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7102027" y="3922050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8272801" y="3922050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5715760" y="3642451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7069473" y="36485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8262441" y="364859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4597636" y="3872414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1</a:t>
            </a:r>
          </a:p>
        </p:txBody>
      </p:sp>
      <p:cxnSp>
        <p:nvCxnSpPr>
          <p:cNvPr id="87" name="Straight Connector 86"/>
          <p:cNvCxnSpPr/>
          <p:nvPr/>
        </p:nvCxnSpPr>
        <p:spPr>
          <a:xfrm flipH="1">
            <a:off x="5436125" y="4731481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5597967" y="4620385"/>
            <a:ext cx="9063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111102" y="4620384"/>
            <a:ext cx="324738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8281876" y="4620384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5724832" y="434078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7078548" y="4346919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8271516" y="434692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E3</a:t>
            </a:r>
          </a:p>
        </p:txBody>
      </p:sp>
      <p:cxnSp>
        <p:nvCxnSpPr>
          <p:cNvPr id="94" name="Straight Connector 93"/>
          <p:cNvCxnSpPr/>
          <p:nvPr/>
        </p:nvCxnSpPr>
        <p:spPr>
          <a:xfrm flipH="1">
            <a:off x="5433312" y="5509570"/>
            <a:ext cx="346959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ectangle 94"/>
          <p:cNvSpPr/>
          <p:nvPr/>
        </p:nvSpPr>
        <p:spPr>
          <a:xfrm>
            <a:off x="5629867" y="5398474"/>
            <a:ext cx="874485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8279063" y="5398473"/>
            <a:ext cx="410193" cy="2221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5722022" y="5118874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E1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8277249" y="512501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E2</a:t>
            </a:r>
          </a:p>
        </p:txBody>
      </p:sp>
      <p:cxnSp>
        <p:nvCxnSpPr>
          <p:cNvPr id="99" name="Straight Connector 98"/>
          <p:cNvCxnSpPr/>
          <p:nvPr/>
        </p:nvCxnSpPr>
        <p:spPr>
          <a:xfrm>
            <a:off x="6837107" y="3710819"/>
            <a:ext cx="0" cy="2151134"/>
          </a:xfrm>
          <a:prstGeom prst="line">
            <a:avLst/>
          </a:prstGeom>
          <a:ln w="2222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6597823" y="3460584"/>
            <a:ext cx="4844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BRK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4596373" y="4577590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2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4596372" y="5355679"/>
            <a:ext cx="830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5’ ISOF 3</a:t>
            </a:r>
          </a:p>
        </p:txBody>
      </p:sp>
      <p:sp>
        <p:nvSpPr>
          <p:cNvPr id="103" name="Down Arrow 102"/>
          <p:cNvSpPr/>
          <p:nvPr/>
        </p:nvSpPr>
        <p:spPr>
          <a:xfrm>
            <a:off x="6066211" y="3649566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Down Arrow 103"/>
          <p:cNvSpPr/>
          <p:nvPr/>
        </p:nvSpPr>
        <p:spPr>
          <a:xfrm>
            <a:off x="6353966" y="4364281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Down Arrow 104"/>
          <p:cNvSpPr/>
          <p:nvPr/>
        </p:nvSpPr>
        <p:spPr>
          <a:xfrm>
            <a:off x="6350549" y="5149238"/>
            <a:ext cx="187198" cy="23260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xmlns="" id="{E91E4400-BF4F-A94F-A89D-5A7E4A5B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53094"/>
            <a:ext cx="9143999" cy="705685"/>
          </a:xfrm>
        </p:spPr>
        <p:txBody>
          <a:bodyPr/>
          <a:lstStyle/>
          <a:p>
            <a:pPr algn="ctr"/>
            <a:r>
              <a:rPr lang="en-US" dirty="0" smtClean="0"/>
              <a:t>RNA Fusion - Probe Design</a:t>
            </a:r>
            <a:endParaRPr lang="en-US" dirty="0"/>
          </a:p>
        </p:txBody>
      </p:sp>
      <p:sp>
        <p:nvSpPr>
          <p:cNvPr id="62" name="Rectangle 61"/>
          <p:cNvSpPr/>
          <p:nvPr/>
        </p:nvSpPr>
        <p:spPr>
          <a:xfrm>
            <a:off x="982958" y="5021964"/>
            <a:ext cx="1546789" cy="85458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2529747" y="5021964"/>
            <a:ext cx="1546789" cy="8545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1413950" y="5175788"/>
            <a:ext cx="6848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tx2">
                    <a:lumMod val="50000"/>
                  </a:schemeClr>
                </a:solidFill>
              </a:rPr>
              <a:t>5’ GENE</a:t>
            </a:r>
            <a:endParaRPr lang="en-US" sz="12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960739" y="5175788"/>
            <a:ext cx="6880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tx2">
                    <a:lumMod val="50000"/>
                  </a:schemeClr>
                </a:solidFill>
              </a:rPr>
              <a:t>3</a:t>
            </a:r>
            <a:r>
              <a:rPr lang="en-US" sz="1200" b="1" dirty="0" smtClean="0">
                <a:solidFill>
                  <a:schemeClr val="tx2">
                    <a:lumMod val="50000"/>
                  </a:schemeClr>
                </a:solidFill>
              </a:rPr>
              <a:t>’ GENE</a:t>
            </a:r>
            <a:endParaRPr lang="en-US" sz="1200" b="1" dirty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2521201" y="3919189"/>
            <a:ext cx="8546" cy="1608743"/>
          </a:xfrm>
          <a:prstGeom prst="line">
            <a:avLst/>
          </a:prstGeom>
          <a:ln w="190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1986681" y="5703860"/>
            <a:ext cx="10861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tx2">
                    <a:lumMod val="50000"/>
                  </a:schemeClr>
                </a:solidFill>
              </a:rPr>
              <a:t>BREAKPOINTS</a:t>
            </a:r>
            <a:endParaRPr lang="en-US" sz="1200" b="1" dirty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69" name="Straight Arrow Connector 68"/>
          <p:cNvCxnSpPr/>
          <p:nvPr/>
        </p:nvCxnSpPr>
        <p:spPr>
          <a:xfrm flipV="1">
            <a:off x="2230644" y="5191996"/>
            <a:ext cx="230736" cy="511864"/>
          </a:xfrm>
          <a:prstGeom prst="straightConnector1">
            <a:avLst/>
          </a:prstGeom>
          <a:ln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 flipV="1">
            <a:off x="2602383" y="5192878"/>
            <a:ext cx="255804" cy="502436"/>
          </a:xfrm>
          <a:prstGeom prst="straightConnector1">
            <a:avLst/>
          </a:prstGeom>
          <a:ln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2529746" y="4792110"/>
            <a:ext cx="1345392" cy="6836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2168399" y="4610882"/>
            <a:ext cx="1345392" cy="683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1848506" y="4428473"/>
            <a:ext cx="1345392" cy="683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1484734" y="4244297"/>
            <a:ext cx="1345392" cy="6836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1184354" y="4055108"/>
            <a:ext cx="1345392" cy="6836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1920124" y="4686942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50000"/>
                  </a:schemeClr>
                </a:solidFill>
              </a:rPr>
              <a:t>0 + 120</a:t>
            </a:r>
            <a:endParaRPr lang="en-US" sz="11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557948" y="4514260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50000"/>
                  </a:schemeClr>
                </a:solidFill>
              </a:rPr>
              <a:t>30 + 90</a:t>
            </a:r>
            <a:endParaRPr lang="en-US" sz="11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238333" y="4331851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tx2">
                    <a:lumMod val="50000"/>
                  </a:schemeClr>
                </a:solidFill>
              </a:rPr>
              <a:t>6</a:t>
            </a:r>
            <a:r>
              <a:rPr lang="en-US" sz="1100" b="1" dirty="0" smtClean="0">
                <a:solidFill>
                  <a:schemeClr val="tx2">
                    <a:lumMod val="50000"/>
                  </a:schemeClr>
                </a:solidFill>
              </a:rPr>
              <a:t>0 + 60</a:t>
            </a:r>
            <a:endParaRPr lang="en-US" sz="11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891118" y="4142662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50000"/>
                  </a:schemeClr>
                </a:solidFill>
              </a:rPr>
              <a:t>90 + 30</a:t>
            </a:r>
            <a:endParaRPr lang="en-US" sz="11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23506" y="3958486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chemeClr val="tx2">
                    <a:lumMod val="50000"/>
                  </a:schemeClr>
                </a:solidFill>
              </a:rPr>
              <a:t>120 + 0</a:t>
            </a:r>
            <a:endParaRPr lang="en-US" sz="11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802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956AE8A-ED42-2541-B833-D01C3B61E2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A7A06E3-B049-42B0-A44B-712ACD1596F5}" type="slidenum">
              <a:rPr lang="en-US" smtClean="0"/>
              <a:pPr algn="r"/>
              <a:t>4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E91E4400-BF4F-A94F-A89D-5A7E4A5B4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8456"/>
            <a:ext cx="9143999" cy="705685"/>
          </a:xfrm>
        </p:spPr>
        <p:txBody>
          <a:bodyPr/>
          <a:lstStyle/>
          <a:p>
            <a:pPr algn="ctr"/>
            <a:r>
              <a:rPr lang="en-US" dirty="0" smtClean="0"/>
              <a:t>RNA QC Pipeline - Emails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7001"/>
            <a:ext cx="9144000" cy="363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332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eoGenomics">
      <a:dk1>
        <a:srgbClr val="004997"/>
      </a:dk1>
      <a:lt1>
        <a:srgbClr val="FFFFFF"/>
      </a:lt1>
      <a:dk2>
        <a:srgbClr val="414141"/>
      </a:dk2>
      <a:lt2>
        <a:srgbClr val="B3D500"/>
      </a:lt2>
      <a:accent1>
        <a:srgbClr val="004A97"/>
      </a:accent1>
      <a:accent2>
        <a:srgbClr val="B4D500"/>
      </a:accent2>
      <a:accent3>
        <a:srgbClr val="EF8122"/>
      </a:accent3>
      <a:accent4>
        <a:srgbClr val="4797D2"/>
      </a:accent4>
      <a:accent5>
        <a:srgbClr val="F15B60"/>
      </a:accent5>
      <a:accent6>
        <a:srgbClr val="61528A"/>
      </a:accent6>
      <a:hlink>
        <a:srgbClr val="004A97"/>
      </a:hlink>
      <a:folHlink>
        <a:srgbClr val="004A97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oGenomics_PPT_Template_Standard_New-0826 (002).pptx [Read-Only]" id="{D8CFEFC0-EE1C-432D-8200-AF9320504F33}" vid="{2EDBAB53-F233-4B15-A29C-CBCCC16A56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55</TotalTime>
  <Words>204</Words>
  <Application>Microsoft Office PowerPoint</Application>
  <PresentationFormat>On-screen Show (4:3)</PresentationFormat>
  <Paragraphs>78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Apple Symbols</vt:lpstr>
      <vt:lpstr>Arial</vt:lpstr>
      <vt:lpstr>Calibri</vt:lpstr>
      <vt:lpstr>Office Theme</vt:lpstr>
      <vt:lpstr>RNA Probe Design &amp; QC Pipeline</vt:lpstr>
      <vt:lpstr>RNA Fusion - Probe Design</vt:lpstr>
      <vt:lpstr>RNA Fusion - Probe Design</vt:lpstr>
      <vt:lpstr>RNA QC Pipeline - Emails</vt:lpstr>
    </vt:vector>
  </TitlesOfParts>
  <Company>NeoGenomics Labs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 Magnan</dc:creator>
  <cp:lastModifiedBy>Christophe Magnan</cp:lastModifiedBy>
  <cp:revision>12</cp:revision>
  <dcterms:created xsi:type="dcterms:W3CDTF">2020-11-09T18:05:23Z</dcterms:created>
  <dcterms:modified xsi:type="dcterms:W3CDTF">2020-11-09T20:19:17Z</dcterms:modified>
</cp:coreProperties>
</file>

<file path=docProps/thumbnail.jpeg>
</file>